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2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80" r:id="rId2"/>
    <p:sldMasterId id="2147483694" r:id="rId3"/>
    <p:sldMasterId id="2147483706" r:id="rId4"/>
    <p:sldMasterId id="2147484904" r:id="rId5"/>
    <p:sldMasterId id="2147485036" r:id="rId6"/>
    <p:sldMasterId id="2147485265" r:id="rId7"/>
    <p:sldMasterId id="2147487522" r:id="rId8"/>
    <p:sldMasterId id="2147510945" r:id="rId9"/>
    <p:sldMasterId id="2147516338" r:id="rId10"/>
    <p:sldMasterId id="2147516493" r:id="rId11"/>
    <p:sldMasterId id="2147516863" r:id="rId12"/>
    <p:sldMasterId id="2147517048" r:id="rId13"/>
    <p:sldMasterId id="2147517245" r:id="rId14"/>
    <p:sldMasterId id="2147522299" r:id="rId15"/>
    <p:sldMasterId id="2147522597" r:id="rId16"/>
    <p:sldMasterId id="2147529175" r:id="rId17"/>
    <p:sldMasterId id="2147529188" r:id="rId18"/>
    <p:sldMasterId id="2147530099" r:id="rId19"/>
    <p:sldMasterId id="2147530111" r:id="rId20"/>
    <p:sldMasterId id="2147530481" r:id="rId21"/>
  </p:sldMasterIdLst>
  <p:notesMasterIdLst>
    <p:notesMasterId r:id="rId35"/>
  </p:notesMasterIdLst>
  <p:handoutMasterIdLst>
    <p:handoutMasterId r:id="rId36"/>
  </p:handoutMasterIdLst>
  <p:sldIdLst>
    <p:sldId id="1162" r:id="rId22"/>
    <p:sldId id="1161" r:id="rId23"/>
    <p:sldId id="1163" r:id="rId24"/>
    <p:sldId id="1170" r:id="rId25"/>
    <p:sldId id="1164" r:id="rId26"/>
    <p:sldId id="1172" r:id="rId27"/>
    <p:sldId id="1169" r:id="rId28"/>
    <p:sldId id="1173" r:id="rId29"/>
    <p:sldId id="1166" r:id="rId30"/>
    <p:sldId id="1165" r:id="rId31"/>
    <p:sldId id="1168" r:id="rId32"/>
    <p:sldId id="1167" r:id="rId33"/>
    <p:sldId id="1171" r:id="rId3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B88C00"/>
    <a:srgbClr val="0091C9"/>
    <a:srgbClr val="B70068"/>
    <a:srgbClr val="5BBF21"/>
    <a:srgbClr val="56008C"/>
    <a:srgbClr val="8EB4E3"/>
    <a:srgbClr val="E2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2114" autoAdjust="0"/>
  </p:normalViewPr>
  <p:slideViewPr>
    <p:cSldViewPr snapToGrid="0">
      <p:cViewPr>
        <p:scale>
          <a:sx n="100" d="100"/>
          <a:sy n="100" d="100"/>
        </p:scale>
        <p:origin x="24" y="1042"/>
      </p:cViewPr>
      <p:guideLst>
        <p:guide orient="horz" pos="2160"/>
        <p:guide orient="horz" pos="2736"/>
        <p:guide pos="2880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386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3E062A4-E893-48AE-89BD-0B7822564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0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1" y="4715109"/>
            <a:ext cx="4530725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9" tIns="47624" rIns="95239" bIns="476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6C7975A-FD0A-412E-8798-CDA719D0F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5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3113" indent="-29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0625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6875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43125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0325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57525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14725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71925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74354-8D6E-4BC7-AAA1-AD3C14C1C082}" type="slidenum">
              <a:rPr lang="en-GB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85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8288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80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28DF7-B16B-4D40-AD31-48F2F2E1E559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3027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40090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10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3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21100"/>
            <a:ext cx="7778750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108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08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776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58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27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418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5459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9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719140"/>
            <a:ext cx="2171700" cy="5407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719140"/>
            <a:ext cx="6362700" cy="5407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5139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251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098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51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580582696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25208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471867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56828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93020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47673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15096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87035292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50439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511885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21887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68177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20698006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48050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207099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11519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25611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5973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07184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635702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805363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097229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80364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39160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90672868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95388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40774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49091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3772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40902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60075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12384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73905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103482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08865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47832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597897745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30824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410347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4883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84335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87440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44840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986116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730556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085685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16462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32590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6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56062674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37365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69693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28124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95252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04793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91101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37266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910837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511877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2912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8505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41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4969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2693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6106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32686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3075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0411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5432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805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82216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813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507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7420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60913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04379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95129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09714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410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7088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0436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9994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637200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7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7095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7411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964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6051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26811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60370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82725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9785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8696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_front_TOP#1EC8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3182939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49" y="4700588"/>
            <a:ext cx="6400800" cy="1752600"/>
          </a:xfrm>
        </p:spPr>
        <p:txBody>
          <a:bodyPr/>
          <a:lstStyle>
            <a:lvl1pPr marL="0" indent="0"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8717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35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953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1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1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3711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84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74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540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818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69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1" y="1557339"/>
            <a:ext cx="2057400" cy="456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1557339"/>
            <a:ext cx="6019800" cy="456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74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1557339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9749" y="2276475"/>
            <a:ext cx="8229600" cy="38496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75734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1557339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1" y="2276475"/>
            <a:ext cx="4038600" cy="3849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1" y="2276475"/>
            <a:ext cx="4038600" cy="3849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89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641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57066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202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7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86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23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59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801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500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20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29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21100"/>
            <a:ext cx="7778751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03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3107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31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7038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22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76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959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537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268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062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062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4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583216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73161"/>
          <a:stretch>
            <a:fillRect/>
          </a:stretch>
        </p:blipFill>
        <p:spPr bwMode="auto">
          <a:xfrm>
            <a:off x="0" y="4633913"/>
            <a:ext cx="9144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181725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1825"/>
            <a:ext cx="7772400" cy="7620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048000"/>
            <a:ext cx="7778751" cy="1493838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84464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5767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328445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38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3876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15552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7035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937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6434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10387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581320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8650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83131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1988"/>
            <a:ext cx="2057400" cy="468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1988"/>
            <a:ext cx="6019800" cy="468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4853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21100"/>
            <a:ext cx="7778750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117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473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6726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22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63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19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336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480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19138"/>
            <a:ext cx="6837363" cy="449262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            Click to edit Master title style  </a:t>
            </a: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323850" y="1484313"/>
            <a:ext cx="828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985" r:id="rId1"/>
    <p:sldLayoutId id="2147531986" r:id="rId2"/>
    <p:sldLayoutId id="2147531987" r:id="rId3"/>
    <p:sldLayoutId id="2147531988" r:id="rId4"/>
    <p:sldLayoutId id="2147531989" r:id="rId5"/>
    <p:sldLayoutId id="2147531990" r:id="rId6"/>
    <p:sldLayoutId id="2147531991" r:id="rId7"/>
    <p:sldLayoutId id="2147531992" r:id="rId8"/>
    <p:sldLayoutId id="2147531993" r:id="rId9"/>
    <p:sldLayoutId id="2147531994" r:id="rId10"/>
    <p:sldLayoutId id="214753199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5" r:id="rId1"/>
    <p:sldLayoutId id="2147532070" r:id="rId2"/>
    <p:sldLayoutId id="2147532071" r:id="rId3"/>
    <p:sldLayoutId id="2147532072" r:id="rId4"/>
    <p:sldLayoutId id="2147532073" r:id="rId5"/>
    <p:sldLayoutId id="2147532074" r:id="rId6"/>
    <p:sldLayoutId id="2147532075" r:id="rId7"/>
    <p:sldLayoutId id="2147532076" r:id="rId8"/>
    <p:sldLayoutId id="2147532077" r:id="rId9"/>
    <p:sldLayoutId id="2147532078" r:id="rId10"/>
    <p:sldLayoutId id="21475320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6" r:id="rId1"/>
    <p:sldLayoutId id="2147532080" r:id="rId2"/>
    <p:sldLayoutId id="2147532081" r:id="rId3"/>
    <p:sldLayoutId id="2147532082" r:id="rId4"/>
    <p:sldLayoutId id="2147532083" r:id="rId5"/>
    <p:sldLayoutId id="2147532084" r:id="rId6"/>
    <p:sldLayoutId id="2147532085" r:id="rId7"/>
    <p:sldLayoutId id="2147532086" r:id="rId8"/>
    <p:sldLayoutId id="2147532087" r:id="rId9"/>
    <p:sldLayoutId id="2147532088" r:id="rId10"/>
    <p:sldLayoutId id="2147532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7" r:id="rId1"/>
    <p:sldLayoutId id="2147532090" r:id="rId2"/>
    <p:sldLayoutId id="2147532091" r:id="rId3"/>
    <p:sldLayoutId id="2147532092" r:id="rId4"/>
    <p:sldLayoutId id="2147532093" r:id="rId5"/>
    <p:sldLayoutId id="2147532094" r:id="rId6"/>
    <p:sldLayoutId id="2147532095" r:id="rId7"/>
    <p:sldLayoutId id="2147532096" r:id="rId8"/>
    <p:sldLayoutId id="2147532097" r:id="rId9"/>
    <p:sldLayoutId id="2147532098" r:id="rId10"/>
    <p:sldLayoutId id="214753209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8" r:id="rId1"/>
    <p:sldLayoutId id="2147532100" r:id="rId2"/>
    <p:sldLayoutId id="2147532101" r:id="rId3"/>
    <p:sldLayoutId id="2147532102" r:id="rId4"/>
    <p:sldLayoutId id="2147532103" r:id="rId5"/>
    <p:sldLayoutId id="2147532104" r:id="rId6"/>
    <p:sldLayoutId id="2147532105" r:id="rId7"/>
    <p:sldLayoutId id="2147532106" r:id="rId8"/>
    <p:sldLayoutId id="2147532107" r:id="rId9"/>
    <p:sldLayoutId id="2147532108" r:id="rId10"/>
    <p:sldLayoutId id="214753210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9" r:id="rId1"/>
    <p:sldLayoutId id="2147532110" r:id="rId2"/>
    <p:sldLayoutId id="2147532111" r:id="rId3"/>
    <p:sldLayoutId id="2147532112" r:id="rId4"/>
    <p:sldLayoutId id="2147532113" r:id="rId5"/>
    <p:sldLayoutId id="2147532114" r:id="rId6"/>
    <p:sldLayoutId id="2147532115" r:id="rId7"/>
    <p:sldLayoutId id="2147532116" r:id="rId8"/>
    <p:sldLayoutId id="2147532117" r:id="rId9"/>
    <p:sldLayoutId id="2147532118" r:id="rId10"/>
    <p:sldLayoutId id="214753211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0" r:id="rId1"/>
    <p:sldLayoutId id="2147531996" r:id="rId2"/>
    <p:sldLayoutId id="2147531997" r:id="rId3"/>
    <p:sldLayoutId id="2147531998" r:id="rId4"/>
    <p:sldLayoutId id="2147531999" r:id="rId5"/>
    <p:sldLayoutId id="2147532000" r:id="rId6"/>
    <p:sldLayoutId id="2147532001" r:id="rId7"/>
    <p:sldLayoutId id="2147532002" r:id="rId8"/>
    <p:sldLayoutId id="2147532003" r:id="rId9"/>
    <p:sldLayoutId id="2147532004" r:id="rId10"/>
    <p:sldLayoutId id="214753200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50" r:id="rId1"/>
    <p:sldLayoutId id="2147532120" r:id="rId2"/>
    <p:sldLayoutId id="2147532121" r:id="rId3"/>
    <p:sldLayoutId id="2147532122" r:id="rId4"/>
    <p:sldLayoutId id="2147532123" r:id="rId5"/>
    <p:sldLayoutId id="2147532124" r:id="rId6"/>
    <p:sldLayoutId id="2147532125" r:id="rId7"/>
    <p:sldLayoutId id="2147532126" r:id="rId8"/>
    <p:sldLayoutId id="2147532127" r:id="rId9"/>
    <p:sldLayoutId id="2147532128" r:id="rId10"/>
    <p:sldLayoutId id="214753212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51" r:id="rId1"/>
    <p:sldLayoutId id="2147532130" r:id="rId2"/>
    <p:sldLayoutId id="2147532131" r:id="rId3"/>
    <p:sldLayoutId id="2147532132" r:id="rId4"/>
    <p:sldLayoutId id="2147532133" r:id="rId5"/>
    <p:sldLayoutId id="2147532134" r:id="rId6"/>
    <p:sldLayoutId id="2147532135" r:id="rId7"/>
    <p:sldLayoutId id="2147532136" r:id="rId8"/>
    <p:sldLayoutId id="2147532137" r:id="rId9"/>
    <p:sldLayoutId id="2147532138" r:id="rId10"/>
    <p:sldLayoutId id="214753213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2006" r:id="rId1"/>
    <p:sldLayoutId id="2147532007" r:id="rId2"/>
    <p:sldLayoutId id="2147532008" r:id="rId3"/>
    <p:sldLayoutId id="2147532009" r:id="rId4"/>
    <p:sldLayoutId id="2147532010" r:id="rId5"/>
    <p:sldLayoutId id="2147532011" r:id="rId6"/>
    <p:sldLayoutId id="2147532012" r:id="rId7"/>
    <p:sldLayoutId id="2147532013" r:id="rId8"/>
    <p:sldLayoutId id="2147532014" r:id="rId9"/>
    <p:sldLayoutId id="2147532015" r:id="rId10"/>
    <p:sldLayoutId id="214753201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34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017" r:id="rId1"/>
    <p:sldLayoutId id="2147532018" r:id="rId2"/>
    <p:sldLayoutId id="2147532019" r:id="rId3"/>
    <p:sldLayoutId id="2147532020" r:id="rId4"/>
    <p:sldLayoutId id="2147532021" r:id="rId5"/>
    <p:sldLayoutId id="2147532022" r:id="rId6"/>
    <p:sldLayoutId id="2147532023" r:id="rId7"/>
    <p:sldLayoutId id="2147532024" r:id="rId8"/>
    <p:sldLayoutId id="2147532025" r:id="rId9"/>
    <p:sldLayoutId id="2147532026" r:id="rId10"/>
    <p:sldLayoutId id="214753202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erpoint_secondpag#1EC8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229600" cy="503237"/>
          </a:xfrm>
          <a:prstGeom prst="rect">
            <a:avLst/>
          </a:prstGeom>
          <a:solidFill>
            <a:srgbClr val="B8C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149" name="Text Box 7"/>
          <p:cNvSpPr txBox="1">
            <a:spLocks noChangeArrowheads="1"/>
          </p:cNvSpPr>
          <p:nvPr userDrawn="1"/>
        </p:nvSpPr>
        <p:spPr bwMode="auto">
          <a:xfrm>
            <a:off x="5580063" y="836613"/>
            <a:ext cx="33845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 userDrawn="1"/>
        </p:nvSpPr>
        <p:spPr bwMode="auto">
          <a:xfrm>
            <a:off x="5148263" y="908050"/>
            <a:ext cx="399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Fraud Solutions</a:t>
            </a:r>
          </a:p>
        </p:txBody>
      </p:sp>
      <p:sp>
        <p:nvSpPr>
          <p:cNvPr id="6151" name="Text Box 9"/>
          <p:cNvSpPr txBox="1">
            <a:spLocks noChangeArrowheads="1"/>
          </p:cNvSpPr>
          <p:nvPr userDrawn="1"/>
        </p:nvSpPr>
        <p:spPr bwMode="auto">
          <a:xfrm>
            <a:off x="0" y="6381750"/>
            <a:ext cx="7740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LCFS: Sarah Catterall	Mobile: 07881811902	</a:t>
            </a:r>
            <a:r>
              <a:rPr lang="en-GB" sz="1200" dirty="0" err="1" smtClean="0">
                <a:solidFill>
                  <a:srgbClr val="333399"/>
                </a:solidFill>
              </a:rPr>
              <a:t>Email:Sarah.Catterall@rsmtenon.com</a:t>
            </a:r>
            <a:endParaRPr lang="en-US" sz="1200" dirty="0" smtClean="0">
              <a:solidFill>
                <a:srgbClr val="333399"/>
              </a:solidFill>
            </a:endParaRPr>
          </a:p>
        </p:txBody>
      </p:sp>
      <p:pic>
        <p:nvPicPr>
          <p:cNvPr id="5128" name="Picture 1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172200"/>
            <a:ext cx="1666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2141" r:id="rId1"/>
    <p:sldLayoutId id="2147532028" r:id="rId2"/>
    <p:sldLayoutId id="2147532029" r:id="rId3"/>
    <p:sldLayoutId id="2147532030" r:id="rId4"/>
    <p:sldLayoutId id="2147532031" r:id="rId5"/>
    <p:sldLayoutId id="2147532032" r:id="rId6"/>
    <p:sldLayoutId id="2147532033" r:id="rId7"/>
    <p:sldLayoutId id="2147532034" r:id="rId8"/>
    <p:sldLayoutId id="2147532035" r:id="rId9"/>
    <p:sldLayoutId id="2147532036" r:id="rId10"/>
    <p:sldLayoutId id="2147532037" r:id="rId11"/>
    <p:sldLayoutId id="2147532038" r:id="rId12"/>
    <p:sldLayoutId id="21475320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2" r:id="rId1"/>
    <p:sldLayoutId id="2147532040" r:id="rId2"/>
    <p:sldLayoutId id="2147532041" r:id="rId3"/>
    <p:sldLayoutId id="2147532042" r:id="rId4"/>
    <p:sldLayoutId id="2147532043" r:id="rId5"/>
    <p:sldLayoutId id="2147532044" r:id="rId6"/>
    <p:sldLayoutId id="2147532045" r:id="rId7"/>
    <p:sldLayoutId id="2147532046" r:id="rId8"/>
    <p:sldLayoutId id="2147532047" r:id="rId9"/>
    <p:sldLayoutId id="2147532048" r:id="rId10"/>
    <p:sldLayoutId id="21475320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3" r:id="rId1"/>
    <p:sldLayoutId id="2147532050" r:id="rId2"/>
    <p:sldLayoutId id="2147532051" r:id="rId3"/>
    <p:sldLayoutId id="2147532052" r:id="rId4"/>
    <p:sldLayoutId id="2147532053" r:id="rId5"/>
    <p:sldLayoutId id="2147532054" r:id="rId6"/>
    <p:sldLayoutId id="2147532055" r:id="rId7"/>
    <p:sldLayoutId id="2147532056" r:id="rId8"/>
    <p:sldLayoutId id="2147532057" r:id="rId9"/>
    <p:sldLayoutId id="2147532058" r:id="rId10"/>
    <p:sldLayoutId id="21475320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68950"/>
          <a:stretch>
            <a:fillRect/>
          </a:stretch>
        </p:blipFill>
        <p:spPr bwMode="auto">
          <a:xfrm>
            <a:off x="0" y="4746625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6170613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19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38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2144" r:id="rId1"/>
    <p:sldLayoutId id="2147532060" r:id="rId2"/>
    <p:sldLayoutId id="2147532061" r:id="rId3"/>
    <p:sldLayoutId id="2147532062" r:id="rId4"/>
    <p:sldLayoutId id="2147532063" r:id="rId5"/>
    <p:sldLayoutId id="2147532064" r:id="rId6"/>
    <p:sldLayoutId id="2147532065" r:id="rId7"/>
    <p:sldLayoutId id="2147532066" r:id="rId8"/>
    <p:sldLayoutId id="2147532067" r:id="rId9"/>
    <p:sldLayoutId id="2147532068" r:id="rId10"/>
    <p:sldLayoutId id="214753206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75000"/>
        <a:buChar char="o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319713"/>
            <a:ext cx="9144000" cy="153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B8A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86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4819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55637" y="1862138"/>
            <a:ext cx="76612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SUHFT Medical Devices Training Model</a:t>
            </a:r>
            <a:endParaRPr lang="en-GB" sz="2800" kern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Z:\Marketing\MEM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5" y="482680"/>
            <a:ext cx="1460437" cy="4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007932" y="2971800"/>
            <a:ext cx="563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1" smtClean="0"/>
              <a:t>Pat </a:t>
            </a:r>
            <a:r>
              <a:rPr lang="en-GB" sz="1400" b="1" dirty="0" smtClean="0"/>
              <a:t>Taw MEMS Medical Equipment Training Co-ordinator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4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1" dirty="0" smtClean="0"/>
              <a:t>Paul Goodfellow MEMS General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899660"/>
            <a:ext cx="1568824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2" y="4872673"/>
            <a:ext cx="1744675" cy="58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4918711"/>
            <a:ext cx="2286000" cy="441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43" y="5869548"/>
            <a:ext cx="2369038" cy="37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91C9"/>
                </a:solidFill>
              </a:rPr>
              <a:t>Monitoring &amp; Compliance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861059" y="1828800"/>
            <a:ext cx="7770495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M</a:t>
            </a:r>
            <a:r>
              <a:rPr lang="en-GB" sz="2000" b="1" dirty="0" smtClean="0"/>
              <a:t>onitoring is a four stage process: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	1.	Agreed JRM</a:t>
            </a:r>
          </a:p>
          <a:p>
            <a:r>
              <a:rPr lang="en-GB" sz="2000" b="1" dirty="0" smtClean="0"/>
              <a:t>	2.	Gap analysis to identify training needs</a:t>
            </a:r>
          </a:p>
          <a:p>
            <a:r>
              <a:rPr lang="en-GB" sz="2000" b="1" dirty="0" smtClean="0"/>
              <a:t>	3.	Active training</a:t>
            </a:r>
          </a:p>
          <a:p>
            <a:r>
              <a:rPr lang="en-GB" sz="2000" b="1" dirty="0" smtClean="0"/>
              <a:t>	4.	Population of iLearn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E</a:t>
            </a:r>
            <a:r>
              <a:rPr lang="en-GB" sz="2000" b="1" dirty="0" smtClean="0"/>
              <a:t>ach stage is measured to determine the compliance</a:t>
            </a:r>
          </a:p>
          <a:p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Currently unable to provide a complete Trust wide training compliance until iLearn is fully populated.</a:t>
            </a:r>
          </a:p>
          <a:p>
            <a:endParaRPr lang="en-GB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1396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6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91C9"/>
                </a:solidFill>
              </a:rPr>
              <a:t>Training by exception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402080" y="1650147"/>
            <a:ext cx="633984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New equipment Acceptance test process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Incident reports – Trust via Datix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Event reports – MEMS via Medusa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User rotation i.e. internal incident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New staff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Staff returning from long term leave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Response to guidance, safety alerts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Ad hoc requests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6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72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91C9"/>
                </a:solidFill>
              </a:rPr>
              <a:t>Why this works!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571625" y="2133600"/>
            <a:ext cx="57073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Based on risk – keep it simple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Achievable – Staff engagement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Central, accessible bespoke database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Training is integral to medical equipment management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Traceability / auditable – improvement</a:t>
            </a:r>
          </a:p>
        </p:txBody>
      </p:sp>
    </p:spTree>
    <p:extLst>
      <p:ext uri="{BB962C8B-B14F-4D97-AF65-F5344CB8AC3E}">
        <p14:creationId xmlns:p14="http://schemas.microsoft.com/office/powerpoint/2010/main" val="5274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72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91C9"/>
                </a:solidFill>
              </a:rPr>
              <a:t>Progression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074420" y="2263140"/>
            <a:ext cx="74599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linking on-line training material to iLearn course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Competency forms attached to iLearn with electronic self verification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Staff account on iLearn will identify the equipment to that member of staff rather than the job role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sz="2000" b="1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Development across Essex </a:t>
            </a:r>
          </a:p>
        </p:txBody>
      </p:sp>
    </p:spTree>
    <p:extLst>
      <p:ext uri="{BB962C8B-B14F-4D97-AF65-F5344CB8AC3E}">
        <p14:creationId xmlns:p14="http://schemas.microsoft.com/office/powerpoint/2010/main" val="42503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557" y="1581468"/>
            <a:ext cx="5236845" cy="35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70C0"/>
                </a:solidFill>
              </a:rPr>
              <a:t>The Job Role </a:t>
            </a:r>
            <a:r>
              <a:rPr lang="en-GB" sz="2800" kern="0" dirty="0" smtClean="0">
                <a:solidFill>
                  <a:srgbClr val="0070C0"/>
                </a:solidFill>
              </a:rPr>
              <a:t>Matrix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Training Delivery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Recording &amp; Evidence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Monitoring &amp; Compliance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Training by exception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Why this works!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Progression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7220" y="1198563"/>
            <a:ext cx="46863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0070C0"/>
                </a:solidFill>
              </a:rPr>
              <a:t>The Job Role </a:t>
            </a:r>
            <a:r>
              <a:rPr lang="en-GB" sz="2800" kern="0" dirty="0" smtClean="0">
                <a:solidFill>
                  <a:srgbClr val="0070C0"/>
                </a:solidFill>
              </a:rPr>
              <a:t>Matrix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089660" y="2133600"/>
            <a:ext cx="672084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Identification of staff groups.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Inventory of equipment used by staff group.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Risk assessment of equipment to determine training frequency &amp; review period.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Gap analysis and self assessment.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Frequent users require less training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2043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52800" y="878523"/>
            <a:ext cx="297942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Job </a:t>
            </a:r>
            <a:r>
              <a:rPr lang="en-GB" sz="2800" kern="0" dirty="0">
                <a:solidFill>
                  <a:srgbClr val="0070C0"/>
                </a:solidFill>
              </a:rPr>
              <a:t>Role </a:t>
            </a:r>
            <a:r>
              <a:rPr lang="en-GB" sz="2800" kern="0" dirty="0" smtClean="0">
                <a:solidFill>
                  <a:srgbClr val="0070C0"/>
                </a:solidFill>
              </a:rPr>
              <a:t>Matrix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1770314"/>
            <a:ext cx="7963853" cy="47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3644265" cy="6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Training Delivery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0070C0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219200" y="2651760"/>
            <a:ext cx="675894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Supplier led, cascade.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sz="2000" b="1" dirty="0" smtClean="0"/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Key trainer, end user, self verification.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sz="2000" b="1" dirty="0" smtClean="0"/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 </a:t>
            </a:r>
            <a:r>
              <a:rPr lang="en-GB" sz="2000" b="1" dirty="0"/>
              <a:t>F</a:t>
            </a:r>
            <a:r>
              <a:rPr lang="en-GB" sz="2000" b="1" dirty="0" smtClean="0"/>
              <a:t>ace to face / peer discussion / bespoke study days/ ward based sessions (95%).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GB" sz="2000" b="1" dirty="0" smtClean="0"/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sz="2000" b="1" dirty="0" smtClean="0"/>
              <a:t>Refresher – normally self assessment via METC.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200" b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0993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61335" y="619284"/>
            <a:ext cx="2585085" cy="6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Lesson Plan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0070C0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219200" y="2651760"/>
            <a:ext cx="6758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200" b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1" y="1592580"/>
            <a:ext cx="8803518" cy="50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6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Recording &amp; Evidence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219200" y="2651760"/>
            <a:ext cx="7010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Training is recorded on Competency Form and held by the member of staff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The Trust central database, iLearn is populated and included refresher training reminder</a:t>
            </a:r>
          </a:p>
          <a:p>
            <a:endParaRPr lang="en-GB" sz="1200" b="1" dirty="0"/>
          </a:p>
          <a:p>
            <a:endParaRPr lang="en-GB" sz="1200" b="1" dirty="0"/>
          </a:p>
          <a:p>
            <a:endParaRPr lang="en-GB" sz="1200" b="1" dirty="0"/>
          </a:p>
          <a:p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9149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45117" y="376239"/>
            <a:ext cx="3453765" cy="6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0070C0"/>
                </a:solidFill>
              </a:rPr>
              <a:t>Competency Form</a:t>
            </a: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219200" y="2651760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endParaRPr lang="en-GB" sz="1200" b="1" dirty="0"/>
          </a:p>
          <a:p>
            <a:endParaRPr lang="en-GB" sz="12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88744"/>
              </p:ext>
            </p:extLst>
          </p:nvPr>
        </p:nvGraphicFramePr>
        <p:xfrm>
          <a:off x="2840514" y="1143000"/>
          <a:ext cx="3638143" cy="534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6" imgW="6431494" imgH="9451674" progId="Word.Document.8">
                  <p:embed/>
                </p:oleObj>
              </mc:Choice>
              <mc:Fallback>
                <p:oleObj name="Document" r:id="rId6" imgW="6431494" imgH="945167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0514" y="1143000"/>
                        <a:ext cx="3638143" cy="5346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1955" y="1055688"/>
            <a:ext cx="8229600" cy="45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3B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 smtClean="0">
              <a:solidFill>
                <a:srgbClr val="0091C9"/>
              </a:solidFill>
            </a:endParaRPr>
          </a:p>
          <a:p>
            <a:pPr>
              <a:defRPr/>
            </a:pPr>
            <a:endParaRPr lang="en-GB" sz="2800" kern="0" dirty="0">
              <a:solidFill>
                <a:srgbClr val="0091C9"/>
              </a:solidFill>
            </a:endParaRPr>
          </a:p>
        </p:txBody>
      </p:sp>
      <p:pic>
        <p:nvPicPr>
          <p:cNvPr id="35844" name="Picture 6" descr="S:\BRAND\Trust logos\NEW NHS Identity Guidelines 2017\Office Use\Southend University Hospital NHS Foundation Trust RGB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52500"/>
            <a:ext cx="8653306" cy="51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spcBef>
            <a:spcPct val="0"/>
          </a:spcBef>
          <a:buClrTx/>
          <a:buSzTx/>
          <a:buFontTx/>
          <a:buNone/>
          <a:defRPr sz="1200" b="1" dirty="0" smtClean="0"/>
        </a:defPPr>
      </a:lstStyle>
    </a:tx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spcBef>
            <a:spcPct val="0"/>
          </a:spcBef>
          <a:buClrTx/>
          <a:buSzTx/>
          <a:buFontTx/>
          <a:buNone/>
          <a:defRPr sz="1200" b="1" dirty="0" smtClean="0"/>
        </a:defPPr>
      </a:lstStyle>
    </a:tx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spcBef>
            <a:spcPct val="0"/>
          </a:spcBef>
          <a:buClrTx/>
          <a:buSzTx/>
          <a:buFontTx/>
          <a:buNone/>
          <a:defRPr sz="1200" b="1" dirty="0" smtClean="0"/>
        </a:defPPr>
      </a:lstStyle>
    </a:tx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spcBef>
            <a:spcPct val="0"/>
          </a:spcBef>
          <a:buClrTx/>
          <a:buSzTx/>
          <a:buFontTx/>
          <a:buNone/>
          <a:defRPr sz="1200" b="1" dirty="0" smtClean="0"/>
        </a:defPPr>
      </a:lstStyle>
    </a:tx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26189</TotalTime>
  <Words>293</Words>
  <Application>Microsoft Office PowerPoint</Application>
  <PresentationFormat>On-screen Show (4:3)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Presentation1</vt:lpstr>
      <vt:lpstr>2_Custom Design</vt:lpstr>
      <vt:lpstr>Office Theme</vt:lpstr>
      <vt:lpstr>1_Custom Design</vt:lpstr>
      <vt:lpstr>1_Default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Audit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Presentation Template</dc:title>
  <dc:creator>g-sully;David.Maslen-Jones@southend.nhs.uk</dc:creator>
  <cp:lastModifiedBy>Goodfellow, Paul</cp:lastModifiedBy>
  <cp:revision>2654</cp:revision>
  <cp:lastPrinted>2017-06-12T09:25:57Z</cp:lastPrinted>
  <dcterms:created xsi:type="dcterms:W3CDTF">2004-08-04T10:40:15Z</dcterms:created>
  <dcterms:modified xsi:type="dcterms:W3CDTF">2017-06-12T16:00:40Z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y0">
    <vt:lpwstr>Intelligence</vt:lpwstr>
  </property>
  <property fmtid="{D5CDD505-2E9C-101B-9397-08002B2CF9AE}" pid="3" name="Notes0">
    <vt:lpwstr>Slide pack explaining the audit approach and what is entailed.  Pepared for Derby FT Members Council March 2006.</vt:lpwstr>
  </property>
  <property fmtid="{D5CDD505-2E9C-101B-9397-08002B2CF9AE}" pid="4" name="Source">
    <vt:lpwstr>AC Mike Wood</vt:lpwstr>
  </property>
  <property fmtid="{D5CDD505-2E9C-101B-9397-08002B2CF9AE}" pid="5" name="DocCategory">
    <vt:lpwstr>Communication Guides and Templates</vt:lpwstr>
  </property>
  <property fmtid="{D5CDD505-2E9C-101B-9397-08002B2CF9AE}" pid="6" name="ContentType">
    <vt:lpwstr>BTUH Uncontrolled Documents</vt:lpwstr>
  </property>
  <property fmtid="{D5CDD505-2E9C-101B-9397-08002B2CF9AE}" pid="7" name="DocSubcategory">
    <vt:lpwstr/>
  </property>
  <property fmtid="{D5CDD505-2E9C-101B-9397-08002B2CF9AE}" pid="8" name="Date">
    <vt:lpwstr>2009-01-23T00:00:00Z</vt:lpwstr>
  </property>
</Properties>
</file>